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sldIdLst>
    <p:sldId id="256" r:id="rId2"/>
    <p:sldId id="257" r:id="rId3"/>
    <p:sldId id="265" r:id="rId4"/>
    <p:sldId id="258" r:id="rId5"/>
    <p:sldId id="266" r:id="rId6"/>
    <p:sldId id="267" r:id="rId7"/>
    <p:sldId id="259" r:id="rId8"/>
    <p:sldId id="268" r:id="rId9"/>
    <p:sldId id="269" r:id="rId10"/>
    <p:sldId id="270" r:id="rId11"/>
    <p:sldId id="271" r:id="rId12"/>
    <p:sldId id="273" r:id="rId13"/>
    <p:sldId id="260" r:id="rId14"/>
    <p:sldId id="272" r:id="rId15"/>
    <p:sldId id="274" r:id="rId16"/>
    <p:sldId id="275" r:id="rId17"/>
    <p:sldId id="276" r:id="rId18"/>
    <p:sldId id="261" r:id="rId19"/>
    <p:sldId id="277" r:id="rId20"/>
    <p:sldId id="278" r:id="rId21"/>
    <p:sldId id="279" r:id="rId22"/>
    <p:sldId id="280" r:id="rId23"/>
    <p:sldId id="262" r:id="rId24"/>
    <p:sldId id="263" r:id="rId25"/>
    <p:sldId id="264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A38E968-DFC1-4CA7-92C9-CD5CB44A4767}" type="datetimeFigureOut">
              <a:rPr lang="en-CA" smtClean="0"/>
              <a:pPr/>
              <a:t>10/01/2014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F54450F-FAA0-46D7-BF79-B2F57ECC4E6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E968-DFC1-4CA7-92C9-CD5CB44A4767}" type="datetimeFigureOut">
              <a:rPr lang="en-CA" smtClean="0"/>
              <a:pPr/>
              <a:t>10/01/2014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450F-FAA0-46D7-BF79-B2F57ECC4E6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E968-DFC1-4CA7-92C9-CD5CB44A4767}" type="datetimeFigureOut">
              <a:rPr lang="en-CA" smtClean="0"/>
              <a:pPr/>
              <a:t>10/01/2014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450F-FAA0-46D7-BF79-B2F57ECC4E6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A38E968-DFC1-4CA7-92C9-CD5CB44A4767}" type="datetimeFigureOut">
              <a:rPr lang="en-CA" smtClean="0"/>
              <a:pPr/>
              <a:t>10/01/2014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450F-FAA0-46D7-BF79-B2F57ECC4E6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A38E968-DFC1-4CA7-92C9-CD5CB44A4767}" type="datetimeFigureOut">
              <a:rPr lang="en-CA" smtClean="0"/>
              <a:pPr/>
              <a:t>10/01/2014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F54450F-FAA0-46D7-BF79-B2F57ECC4E6E}" type="slidenum">
              <a:rPr lang="en-CA" smtClean="0"/>
              <a:pPr/>
              <a:t>‹#›</a:t>
            </a:fld>
            <a:endParaRPr lang="en-CA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A38E968-DFC1-4CA7-92C9-CD5CB44A4767}" type="datetimeFigureOut">
              <a:rPr lang="en-CA" smtClean="0"/>
              <a:pPr/>
              <a:t>10/01/2014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F54450F-FAA0-46D7-BF79-B2F57ECC4E6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A38E968-DFC1-4CA7-92C9-CD5CB44A4767}" type="datetimeFigureOut">
              <a:rPr lang="en-CA" smtClean="0"/>
              <a:pPr/>
              <a:t>10/01/2014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F54450F-FAA0-46D7-BF79-B2F57ECC4E6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E968-DFC1-4CA7-92C9-CD5CB44A4767}" type="datetimeFigureOut">
              <a:rPr lang="en-CA" smtClean="0"/>
              <a:pPr/>
              <a:t>10/01/2014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450F-FAA0-46D7-BF79-B2F57ECC4E6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A38E968-DFC1-4CA7-92C9-CD5CB44A4767}" type="datetimeFigureOut">
              <a:rPr lang="en-CA" smtClean="0"/>
              <a:pPr/>
              <a:t>10/01/2014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F54450F-FAA0-46D7-BF79-B2F57ECC4E6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A38E968-DFC1-4CA7-92C9-CD5CB44A4767}" type="datetimeFigureOut">
              <a:rPr lang="en-CA" smtClean="0"/>
              <a:pPr/>
              <a:t>10/01/2014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F54450F-FAA0-46D7-BF79-B2F57ECC4E6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A38E968-DFC1-4CA7-92C9-CD5CB44A4767}" type="datetimeFigureOut">
              <a:rPr lang="en-CA" smtClean="0"/>
              <a:pPr/>
              <a:t>10/01/2014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F54450F-FAA0-46D7-BF79-B2F57ECC4E6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A38E968-DFC1-4CA7-92C9-CD5CB44A4767}" type="datetimeFigureOut">
              <a:rPr lang="en-CA" smtClean="0"/>
              <a:pPr/>
              <a:t>10/01/2014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F54450F-FAA0-46D7-BF79-B2F57ECC4E6E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2" Type="http://schemas.openxmlformats.org/officeDocument/2006/relationships/hyperlink" Target="http://www.volleyballblog.org/wp-content/uploads/2009/08/RIC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a/url?sa=i&amp;rct=j&amp;q=&amp;esrc=s&amp;source=images&amp;cd=&amp;cad=rja&amp;docid=ZfDRWhqecn7dSM&amp;tbnid=uleA3Ni-k_twzM:&amp;ved=0CAUQjRw&amp;url=http://www.bike24.com/p252259.html&amp;ei=w7qwUoTJIIe72wWmg4CYAw&amp;psig=AFQjCNFpy76lpDWxTdQPGBYD70770sNn5Q&amp;ust=1387400256513344" TargetMode="External"/><Relationship Id="rId5" Type="http://schemas.openxmlformats.org/officeDocument/2006/relationships/image" Target="../media/image23.jpeg"/><Relationship Id="rId4" Type="http://schemas.openxmlformats.org/officeDocument/2006/relationships/hyperlink" Target="http://www.google.ca/url?sa=i&amp;rct=j&amp;q=&amp;esrc=s&amp;source=images&amp;cd=&amp;cad=rja&amp;docid=JFFbHrl-Y1SkZM&amp;tbnid=l-o43REGkIsvuM:&amp;ved=0CAUQjRw&amp;url=http://www.envisionfitness.ca/so-you-wanna-roll-foam-roller-guide-3/&amp;ei=eLqwUsK_Kam52QX79oC4Ag&amp;psig=AFQjCNG2gQn1zFCSAjmh6jZoE_NIDXKCJg&amp;ust=1387400177861823" TargetMode="External"/><Relationship Id="rId9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www.google.ca/url?sa=i&amp;rct=j&amp;q=&amp;esrc=s&amp;source=images&amp;cd=&amp;cad=rja&amp;docid=MYHZem1IIF-k7M&amp;tbnid=YEGUNsIbLvcZmM:&amp;ved=0CAUQjRw&amp;url=http://optimalhealthadvisors.com/chronic-anterior-compartment-syndrome/&amp;ei=qriwUoiXEPSA2AX984C4CQ&amp;psig=AFQjCNGPMjBimkcUe2Jo4cWkyQdXxeNJHg&amp;ust=1387399658498366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a/url?sa=i&amp;rct=j&amp;q=&amp;esrc=s&amp;source=images&amp;cd=&amp;cad=rja&amp;docid=PwDRz9e5gVa5IM&amp;tbnid=eVHT4u4t4Wek-M:&amp;ved=0CAUQjRw&amp;url=http://www.movnat.com/the-6th-movnat-principle-unspecialized/&amp;ei=DlbPUqHHFsK62wXKlYCYBg&amp;bvm=bv.59026428,d.b2I&amp;psig=AFQjCNEMbRJ0fKK9NlF7orMpwXsq2Kx6wg&amp;ust=1389406087025637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www.google.ca/url?sa=i&amp;rct=j&amp;q=&amp;esrc=s&amp;source=images&amp;cd=&amp;cad=rja&amp;docid=K9sSwZ6fS4TtAM&amp;tbnid=Ewx6s_y9xJVQlM:&amp;ved=0CAUQjRw&amp;url=http://momfabfun.com/great-workout-for-bikini-season-leg-raises/&amp;ei=dLmwUqXREejm2gW8zIDICQ&amp;psig=AFQjCNGmN0_4TXrllLEZMmq1n80AOr23Ww&amp;ust=1387399868993400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www.google.ca/url?sa=i&amp;rct=j&amp;q=&amp;esrc=s&amp;source=images&amp;cd=&amp;cad=rja&amp;docid=KlsmetPF6j802M&amp;tbnid=kEm9lClhJ2Ii3M:&amp;ved=0CAUQjRw&amp;url=http://www.the-fitness-motivator.com/leg-exercises.html&amp;ei=r7mwUrTQNuGh2gXzhoG4Ag&amp;psig=AFQjCNHGj-EEcDn2sNxpltHDK4pdgj8-qQ&amp;ust=1387399969235857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www.google.ca/url?sa=i&amp;rct=j&amp;q=&amp;esrc=s&amp;source=images&amp;cd=&amp;cad=rja&amp;docid=DocJ_NIt0psGzM&amp;tbnid=sJpAuwwHzAwxKM:&amp;ved=0CAUQjRw&amp;url=http://stealthfitness.ca/what-we-do/gallery/calf-raises&amp;ei=9rmwUuDME8bc2AW3poGACA&amp;psig=AFQjCNE_Bh-DnR6134nGsBSWsMB96Q72_w&amp;ust=1387400036099629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www.google.ca/url?sa=i&amp;rct=j&amp;q=&amp;esrc=s&amp;source=images&amp;cd=&amp;cad=rja&amp;docid=bniVG5TVmcT3cM&amp;tbnid=m24NVyZvxSh0fM:&amp;ved=0CAUQjRw&amp;url=http://www.fithealthymoms.com/2011/05/22/lunge-love/&amp;ei=D7qwUsaoIoKc2QWS3IGYCQ&amp;psig=AFQjCNFzaz_cg3qGNOooeVKWbIlWfRTGmQ&amp;ust=1387400075753326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www.google.ca/url?sa=i&amp;rct=j&amp;q=&amp;esrc=s&amp;source=images&amp;cd=&amp;cad=rja&amp;docid=Tw9eq0Eo1dSEWM&amp;tbnid=GK7U9ORosAiZOM:&amp;ved=0CAUQjRw&amp;url=http://www.answers.com/topic/blind-stork-test&amp;ei=8LuwUsWVMqX42AWaxIGICA&amp;psig=AFQjCNEZryy4zPO4pGVDROYPiPoLbYAiyw&amp;ust=138740055331575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hyperlink" Target="http://www.google.ca/url?sa=i&amp;rct=j&amp;q=&amp;esrc=s&amp;source=images&amp;cd=&amp;cad=rja&amp;docid=jI04z5aOaVxKkM&amp;tbnid=deY0HCfPXcA69M:&amp;ved=0CAUQjRw&amp;url=http://www.womenshealthmag.com/wobble-board-balance-amp-sit2&amp;ei=Y7uwUr6AJYbJ2wX62YHoCw&amp;psig=AFQjCNF1Tbb15dEqPJ1imrjx1N6Er-A2dw&amp;ust=1387400407699270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whealth.org/" TargetMode="External"/><Relationship Id="rId3" Type="http://schemas.openxmlformats.org/officeDocument/2006/relationships/hyperlink" Target="http://www.theatlantic.com/international/archive/2012/04/why-kenyans-make-such-great-runners-a-story-of-genes-and-cultures/256015/" TargetMode="External"/><Relationship Id="rId7" Type="http://schemas.openxmlformats.org/officeDocument/2006/relationships/hyperlink" Target="http://www.youtube.com/watch?v=XrOgDCZ4GUo" TargetMode="External"/><Relationship Id="rId12" Type="http://schemas.openxmlformats.org/officeDocument/2006/relationships/hyperlink" Target="http://livewell.jillianmichaels.com/stretches-tibialis-anterior-muscle-4656.html" TargetMode="External"/><Relationship Id="rId2" Type="http://schemas.openxmlformats.org/officeDocument/2006/relationships/hyperlink" Target="http://en.wikipedia.org/wiki/Long-distance_runni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portsinjuryclinic.net/sport-injuries/ankle-achilles-shin-pain/anterior-compartment-syndrome" TargetMode="External"/><Relationship Id="rId11" Type="http://schemas.openxmlformats.org/officeDocument/2006/relationships/hyperlink" Target="http://en.wikipedia.org/wiki/Achilles_tendon" TargetMode="External"/><Relationship Id="rId5" Type="http://schemas.openxmlformats.org/officeDocument/2006/relationships/hyperlink" Target="http://www.runnersworld.com/tag/compartment-syndrome" TargetMode="External"/><Relationship Id="rId10" Type="http://schemas.openxmlformats.org/officeDocument/2006/relationships/hyperlink" Target="http://www.scoi.com/ankle.php" TargetMode="External"/><Relationship Id="rId4" Type="http://schemas.openxmlformats.org/officeDocument/2006/relationships/hyperlink" Target="http://en.wikipedia.org/wiki/Anterior_compartment_syndrome_of_the_lower_leg" TargetMode="External"/><Relationship Id="rId9" Type="http://schemas.openxmlformats.org/officeDocument/2006/relationships/hyperlink" Target="http://www.orthoinfo.aaos.org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Anterior Compartment Syndrome </a:t>
            </a:r>
            <a:br>
              <a:rPr lang="en-CA" dirty="0" smtClean="0"/>
            </a:br>
            <a:r>
              <a:rPr lang="en-CA" dirty="0" smtClean="0"/>
              <a:t>Distance Running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Jenna Hickey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4199460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104" y="1916832"/>
            <a:ext cx="3178696" cy="4537976"/>
          </a:xfrm>
        </p:spPr>
        <p:txBody>
          <a:bodyPr/>
          <a:lstStyle/>
          <a:p>
            <a:r>
              <a:rPr lang="en-CA" dirty="0" smtClean="0"/>
              <a:t>CRITICAL INSTANT</a:t>
            </a:r>
          </a:p>
          <a:p>
            <a:r>
              <a:rPr lang="en-CA" sz="1800" dirty="0" smtClean="0"/>
              <a:t>Foot makes contact with the ground</a:t>
            </a:r>
          </a:p>
          <a:p>
            <a:r>
              <a:rPr lang="en-CA" sz="1800" dirty="0" smtClean="0"/>
              <a:t>Heel or </a:t>
            </a:r>
            <a:r>
              <a:rPr lang="en-CA" sz="1800" dirty="0" err="1" smtClean="0"/>
              <a:t>midfoot</a:t>
            </a:r>
            <a:r>
              <a:rPr lang="en-CA" sz="1800" dirty="0" smtClean="0"/>
              <a:t> (ideally) strike</a:t>
            </a:r>
          </a:p>
          <a:p>
            <a:r>
              <a:rPr lang="en-CA" sz="1800" dirty="0" smtClean="0"/>
              <a:t>Knee bent</a:t>
            </a:r>
            <a:endParaRPr lang="en-CA" sz="18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052736"/>
            <a:ext cx="475252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1649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6096" y="1844824"/>
            <a:ext cx="3250704" cy="4609984"/>
          </a:xfrm>
        </p:spPr>
        <p:txBody>
          <a:bodyPr/>
          <a:lstStyle/>
          <a:p>
            <a:r>
              <a:rPr lang="en-CA" dirty="0" smtClean="0"/>
              <a:t>FOLLOW THROUGH</a:t>
            </a:r>
          </a:p>
          <a:p>
            <a:r>
              <a:rPr lang="en-CA" sz="1800" dirty="0" smtClean="0"/>
              <a:t>Transition to the nest step</a:t>
            </a:r>
          </a:p>
          <a:p>
            <a:r>
              <a:rPr lang="en-CA" sz="1800" dirty="0" smtClean="0"/>
              <a:t>Right foot flat on the ground</a:t>
            </a:r>
          </a:p>
          <a:p>
            <a:r>
              <a:rPr lang="en-CA" sz="1800" dirty="0" smtClean="0"/>
              <a:t>Right leg behind centre of gravity</a:t>
            </a:r>
            <a:endParaRPr lang="en-CA" sz="18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812" y="620688"/>
            <a:ext cx="4580268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6638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Asymmetrical movement</a:t>
            </a:r>
          </a:p>
          <a:p>
            <a:r>
              <a:rPr lang="en-CA" dirty="0" smtClean="0"/>
              <a:t>Constant repeated motion</a:t>
            </a:r>
          </a:p>
          <a:p>
            <a:r>
              <a:rPr lang="en-CA" dirty="0" smtClean="0"/>
              <a:t>One leg is in one skill phase while the other leg is in a different one</a:t>
            </a:r>
          </a:p>
          <a:p>
            <a:r>
              <a:rPr lang="en-CA" dirty="0" smtClean="0"/>
              <a:t>Two phases difference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310220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Anatomy and Physiology</a:t>
            </a:r>
            <a:br>
              <a:rPr lang="en-CA" dirty="0" smtClean="0"/>
            </a:br>
            <a:r>
              <a:rPr lang="en-CA" dirty="0" smtClean="0"/>
              <a:t>Chronic In jury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5482952" cy="4572000"/>
          </a:xfrm>
        </p:spPr>
        <p:txBody>
          <a:bodyPr/>
          <a:lstStyle/>
          <a:p>
            <a:r>
              <a:rPr lang="en-CA" dirty="0" smtClean="0"/>
              <a:t>Anterior compartment syndrome</a:t>
            </a:r>
          </a:p>
          <a:p>
            <a:r>
              <a:rPr lang="en-CA" dirty="0" smtClean="0"/>
              <a:t>NOT shin splints</a:t>
            </a:r>
          </a:p>
          <a:p>
            <a:r>
              <a:rPr lang="en-CA" dirty="0" smtClean="0"/>
              <a:t>Four compartments in the lower leg (anterior, lateral, deep and superficial posterior)</a:t>
            </a:r>
          </a:p>
          <a:p>
            <a:r>
              <a:rPr lang="en-CA" dirty="0" smtClean="0"/>
              <a:t>Due to athletic over-exertion </a:t>
            </a:r>
          </a:p>
          <a:p>
            <a:endParaRPr lang="en-C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481736"/>
            <a:ext cx="3213497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15884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Tibialis anterior</a:t>
            </a:r>
          </a:p>
          <a:p>
            <a:r>
              <a:rPr lang="en-CA" dirty="0" smtClean="0"/>
              <a:t>Extensor </a:t>
            </a:r>
            <a:r>
              <a:rPr lang="en-CA" dirty="0" err="1" smtClean="0"/>
              <a:t>hallucus</a:t>
            </a:r>
            <a:r>
              <a:rPr lang="en-CA" dirty="0" smtClean="0"/>
              <a:t> </a:t>
            </a:r>
            <a:r>
              <a:rPr lang="en-CA" dirty="0" err="1" smtClean="0"/>
              <a:t>longus</a:t>
            </a:r>
            <a:endParaRPr lang="en-CA" dirty="0" smtClean="0"/>
          </a:p>
          <a:p>
            <a:r>
              <a:rPr lang="en-CA" dirty="0" smtClean="0"/>
              <a:t>Extensor </a:t>
            </a:r>
            <a:r>
              <a:rPr lang="en-CA" dirty="0" err="1" smtClean="0"/>
              <a:t>digitorum</a:t>
            </a:r>
            <a:r>
              <a:rPr lang="en-CA" dirty="0" smtClean="0"/>
              <a:t> </a:t>
            </a:r>
            <a:r>
              <a:rPr lang="en-CA" dirty="0" err="1" smtClean="0"/>
              <a:t>longus</a:t>
            </a:r>
            <a:endParaRPr lang="en-CA" dirty="0" smtClean="0"/>
          </a:p>
          <a:p>
            <a:r>
              <a:rPr lang="en-CA" dirty="0" smtClean="0"/>
              <a:t>Peroneus </a:t>
            </a:r>
            <a:r>
              <a:rPr lang="en-CA" dirty="0" err="1" smtClean="0"/>
              <a:t>tertius</a:t>
            </a:r>
            <a:endParaRPr lang="en-C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212976"/>
            <a:ext cx="3319264" cy="3474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5004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Build up of pressure in the compartment</a:t>
            </a:r>
          </a:p>
          <a:p>
            <a:r>
              <a:rPr lang="en-CA" dirty="0" smtClean="0"/>
              <a:t>If any of the muscles become inflamed or swollen, this contributes to the pressure</a:t>
            </a:r>
          </a:p>
          <a:p>
            <a:r>
              <a:rPr lang="en-CA" dirty="0" smtClean="0"/>
              <a:t>Pressure compromises circulation </a:t>
            </a:r>
          </a:p>
          <a:p>
            <a:r>
              <a:rPr lang="en-CA" dirty="0" smtClean="0"/>
              <a:t>Causes tissue, muscle and nerve damage/death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192838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4906888" cy="4572000"/>
          </a:xfrm>
        </p:spPr>
        <p:txBody>
          <a:bodyPr/>
          <a:lstStyle/>
          <a:p>
            <a:r>
              <a:rPr lang="en-CA" dirty="0" smtClean="0"/>
              <a:t>Severe pain during and after exercise</a:t>
            </a:r>
          </a:p>
          <a:p>
            <a:r>
              <a:rPr lang="en-CA" dirty="0" smtClean="0"/>
              <a:t>Sensation of nerve damage</a:t>
            </a:r>
          </a:p>
          <a:p>
            <a:r>
              <a:rPr lang="en-CA" dirty="0"/>
              <a:t>T</a:t>
            </a:r>
            <a:r>
              <a:rPr lang="en-CA" dirty="0" smtClean="0"/>
              <a:t>ightness </a:t>
            </a:r>
          </a:p>
          <a:p>
            <a:r>
              <a:rPr lang="en-CA" dirty="0" smtClean="0"/>
              <a:t>Tenderness</a:t>
            </a:r>
          </a:p>
          <a:p>
            <a:r>
              <a:rPr lang="en-CA" dirty="0" smtClean="0"/>
              <a:t>Swelling</a:t>
            </a:r>
          </a:p>
          <a:p>
            <a:r>
              <a:rPr lang="en-CA" dirty="0" smtClean="0"/>
              <a:t>Discoloration/bruising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7414" y="3645024"/>
            <a:ext cx="3264099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7414" y="476672"/>
            <a:ext cx="3264099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797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In runners due to overuse </a:t>
            </a:r>
          </a:p>
          <a:p>
            <a:r>
              <a:rPr lang="en-CA" dirty="0" smtClean="0"/>
              <a:t>Affects those who are thin and fit with low body fat</a:t>
            </a:r>
            <a:endParaRPr lang="en-C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861048"/>
            <a:ext cx="215265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2743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Biomechanics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STABILITY OF AN ATHLETE IS DE[ENDENT UPON THE ATHLETE’S CENTRE OF MASS</a:t>
            </a:r>
            <a:endParaRPr lang="en-C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212976"/>
            <a:ext cx="571500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23591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PRODUCTION OF MAXIMUM VELOCITY REQUIRES THE USE OF ALL JOINTS/MUSLES IN ORDER FROM LARGEST TO SMALLEST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288869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Overview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Distance running</a:t>
            </a:r>
          </a:p>
          <a:p>
            <a:r>
              <a:rPr lang="en-CA" dirty="0" smtClean="0"/>
              <a:t>History and societal factors</a:t>
            </a:r>
          </a:p>
          <a:p>
            <a:r>
              <a:rPr lang="en-CA" dirty="0" smtClean="0"/>
              <a:t>Motor learning and development</a:t>
            </a:r>
          </a:p>
          <a:p>
            <a:r>
              <a:rPr lang="en-CA" dirty="0" smtClean="0"/>
              <a:t>Anatomy and physiology</a:t>
            </a:r>
          </a:p>
          <a:p>
            <a:r>
              <a:rPr lang="en-CA" dirty="0" smtClean="0"/>
              <a:t>Biomechanics</a:t>
            </a:r>
          </a:p>
          <a:p>
            <a:r>
              <a:rPr lang="en-CA" dirty="0" smtClean="0"/>
              <a:t>Rehabilitation and injury prevention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552588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GREATER THE APPLIED IMPULSE THE GREATER THE INCREASE IN VELOCITY</a:t>
            </a:r>
            <a:endParaRPr lang="en-CA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573016"/>
            <a:ext cx="4371914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4500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MOVEMENT USUALLY OCCURS IN THE DIRECTION OPPSOITE THAT OF THE APPLIED FORCE (also Newton’s third law)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292868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Third class lever</a:t>
            </a:r>
          </a:p>
          <a:p>
            <a:r>
              <a:rPr lang="en-CA" dirty="0" smtClean="0"/>
              <a:t>Acceleration</a:t>
            </a:r>
          </a:p>
          <a:p>
            <a:r>
              <a:rPr lang="en-CA" dirty="0" smtClean="0"/>
              <a:t>Speed</a:t>
            </a:r>
          </a:p>
          <a:p>
            <a:r>
              <a:rPr lang="en-CA" dirty="0" smtClean="0"/>
              <a:t>Stability of knee and ankle joints</a:t>
            </a:r>
          </a:p>
          <a:p>
            <a:r>
              <a:rPr lang="en-CA" dirty="0" smtClean="0"/>
              <a:t>Heel vs </a:t>
            </a:r>
            <a:r>
              <a:rPr lang="en-CA" dirty="0" err="1" smtClean="0"/>
              <a:t>Midfoot</a:t>
            </a:r>
            <a:r>
              <a:rPr lang="en-CA" dirty="0" smtClean="0"/>
              <a:t> strike</a:t>
            </a:r>
            <a:endParaRPr lang="en-C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94981"/>
            <a:ext cx="215265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5296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Rehabilitation and Injury Prevention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Pressure test to determine that it is compartment syndrome as opposed to tendonitis, a stress fracture or shin splints</a:t>
            </a:r>
          </a:p>
          <a:p>
            <a:r>
              <a:rPr lang="en-CA" dirty="0" smtClean="0"/>
              <a:t>Surgical and non-surgical options</a:t>
            </a:r>
            <a:endParaRPr lang="en-CA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77072"/>
            <a:ext cx="3917235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26116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2444" y="942980"/>
            <a:ext cx="374441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0" dirty="0" smtClean="0"/>
              <a:t>Surgical</a:t>
            </a:r>
          </a:p>
          <a:p>
            <a:r>
              <a:rPr lang="en-CA" sz="2000" dirty="0" smtClean="0"/>
              <a:t>-</a:t>
            </a:r>
            <a:r>
              <a:rPr lang="en-CA" sz="2000" dirty="0" err="1" smtClean="0"/>
              <a:t>fasciotomy</a:t>
            </a:r>
            <a:endParaRPr lang="en-CA" sz="2000" dirty="0" smtClean="0"/>
          </a:p>
          <a:p>
            <a:r>
              <a:rPr lang="en-CA" sz="2000" dirty="0" smtClean="0"/>
              <a:t>-long slit from knee to ankle</a:t>
            </a:r>
          </a:p>
          <a:p>
            <a:r>
              <a:rPr lang="en-CA" sz="2000" dirty="0" smtClean="0"/>
              <a:t>-gives room for expansion</a:t>
            </a:r>
          </a:p>
          <a:p>
            <a:r>
              <a:rPr lang="en-CA" sz="2000" dirty="0" smtClean="0"/>
              <a:t>-releases pressure</a:t>
            </a:r>
          </a:p>
          <a:p>
            <a:r>
              <a:rPr lang="en-CA" sz="2000" dirty="0" smtClean="0"/>
              <a:t>-skin graft</a:t>
            </a:r>
          </a:p>
          <a:p>
            <a:r>
              <a:rPr lang="en-CA" sz="2000" dirty="0" smtClean="0"/>
              <a:t>-high success rate</a:t>
            </a:r>
          </a:p>
          <a:p>
            <a:r>
              <a:rPr lang="en-CA" sz="2000" dirty="0" smtClean="0"/>
              <a:t>-2-3 months recovery time</a:t>
            </a:r>
            <a:endParaRPr lang="en-CA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84847" y="942398"/>
            <a:ext cx="381642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0" dirty="0" smtClean="0"/>
              <a:t>Non-surgical</a:t>
            </a:r>
          </a:p>
          <a:p>
            <a:r>
              <a:rPr lang="en-CA" sz="2000" dirty="0" smtClean="0"/>
              <a:t>-physiotherapy</a:t>
            </a:r>
          </a:p>
          <a:p>
            <a:r>
              <a:rPr lang="en-CA" sz="2000" dirty="0" smtClean="0"/>
              <a:t>-anti-inflammatories</a:t>
            </a:r>
          </a:p>
          <a:p>
            <a:r>
              <a:rPr lang="en-CA" sz="2000" dirty="0" smtClean="0"/>
              <a:t>-orthotics</a:t>
            </a:r>
          </a:p>
          <a:p>
            <a:r>
              <a:rPr lang="en-CA" sz="2000" dirty="0" smtClean="0"/>
              <a:t>-up to 4 months of total rest from activity</a:t>
            </a:r>
            <a:endParaRPr lang="en-CA" sz="20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9849" y="3933056"/>
            <a:ext cx="3474200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0850" y="3933056"/>
            <a:ext cx="3730421" cy="2592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65590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RICE</a:t>
            </a:r>
          </a:p>
          <a:p>
            <a:r>
              <a:rPr lang="en-CA" dirty="0" smtClean="0"/>
              <a:t>Foam roller/tape</a:t>
            </a:r>
          </a:p>
          <a:p>
            <a:r>
              <a:rPr lang="en-CA" dirty="0" err="1" smtClean="0"/>
              <a:t>Midfoot</a:t>
            </a:r>
            <a:r>
              <a:rPr lang="en-CA" dirty="0" smtClean="0"/>
              <a:t> strike</a:t>
            </a:r>
          </a:p>
          <a:p>
            <a:r>
              <a:rPr lang="en-CA" dirty="0" smtClean="0"/>
              <a:t>Lower drop shoes</a:t>
            </a:r>
            <a:endParaRPr lang="en-CA" dirty="0"/>
          </a:p>
        </p:txBody>
      </p:sp>
      <p:pic>
        <p:nvPicPr>
          <p:cNvPr id="4" name="Picture 3" descr="RICE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591835"/>
            <a:ext cx="2228850" cy="222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rc_mi" descr="http://2.bp.blogspot.com/-4xu-gTwCNhg/TcXgvuP5ftI/AAAAAAAAAGU/k7PDURzGfsA/s1600/the-grid-foam-roller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60648"/>
            <a:ext cx="1936750" cy="233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rc_mi" descr="http://www.bike24.com/i/p/9/5/52259_00_d.jpg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36344" y="2634024"/>
            <a:ext cx="2514600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3435" y="4794404"/>
            <a:ext cx="2755007" cy="2063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98304"/>
            <a:ext cx="1386344" cy="310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70455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STRETCH #1</a:t>
            </a:r>
            <a:endParaRPr lang="en-CA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561967"/>
            <a:ext cx="4706441" cy="41883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418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STRETCH #2</a:t>
            </a:r>
            <a:endParaRPr lang="en-CA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060848"/>
            <a:ext cx="2544291" cy="45656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0989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STRETCH #3</a:t>
            </a:r>
            <a:endParaRPr lang="en-CA" dirty="0"/>
          </a:p>
        </p:txBody>
      </p:sp>
      <p:pic>
        <p:nvPicPr>
          <p:cNvPr id="4" name="Picture 3" descr="Lunge Stretch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348880"/>
            <a:ext cx="3434979" cy="4077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4306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STRETCH #4</a:t>
            </a:r>
            <a:endParaRPr lang="en-CA" dirty="0"/>
          </a:p>
        </p:txBody>
      </p:sp>
      <p:pic>
        <p:nvPicPr>
          <p:cNvPr id="4" name="irc_mi" descr="http://optimalhealthadvisors.com/wp-content/uploads/2011/10/MG_9121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060848"/>
            <a:ext cx="3334876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5711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Distance Running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6419056" cy="4572000"/>
          </a:xfrm>
        </p:spPr>
        <p:txBody>
          <a:bodyPr/>
          <a:lstStyle/>
          <a:p>
            <a:r>
              <a:rPr lang="en-CA" dirty="0"/>
              <a:t>Aerobic activity</a:t>
            </a:r>
          </a:p>
          <a:p>
            <a:r>
              <a:rPr lang="en-CA" dirty="0"/>
              <a:t>Requires endurance and </a:t>
            </a:r>
            <a:r>
              <a:rPr lang="en-CA" dirty="0" smtClean="0"/>
              <a:t>stamina</a:t>
            </a:r>
          </a:p>
          <a:p>
            <a:r>
              <a:rPr lang="en-CA" dirty="0" smtClean="0"/>
              <a:t>Training </a:t>
            </a:r>
            <a:r>
              <a:rPr lang="en-CA" dirty="0"/>
              <a:t>involves a lot of mileage, and repetitions</a:t>
            </a:r>
          </a:p>
          <a:p>
            <a:r>
              <a:rPr lang="en-CA" dirty="0"/>
              <a:t>While it is great for you, due to the repetitious force applied to the body, it can also have negative effects</a:t>
            </a:r>
          </a:p>
          <a:p>
            <a:endParaRPr lang="en-CA" dirty="0"/>
          </a:p>
        </p:txBody>
      </p:sp>
      <p:sp>
        <p:nvSpPr>
          <p:cNvPr id="4" name="AutoShape 2" descr="data:image/jpeg;base64,/9j/4AAQSkZJRgABAQAAAQABAAD/2wCEAAkGBhMSERUUExQWFRUVFxgXGBgYGBcXGxUYGBcYFxccFxodHSYeFxojGRcUHy8gIycpLCwsFx4xNTAqNSYrLCkBCQoKDgwOGg8PGikkHyQsLCwvLCwsLCwsLCwsLCksLCksLCwsLCwsLCksLCwsLCwsLCwpLCwsLCksLCwsLCwsKf/AABEIANgA6QMBIgACEQEDEQH/xAAcAAABBQEBAQAAAAAAAAAAAAAFAgMEBgcBAAj/xABEEAACAAQEAwYDBQYEAwkAAAABAgADESEEBRIxBkFREyJhcYGRMlKhBxSxwfAVIzNC0eFicqLxQ1OyFiQlNFSCkrPC/8QAGgEAAgMBAQAAAAAAAAAAAAAAAgMAAQQFBv/EADARAAICAQQCAQIDBwUAAAAAAAABAhEDBBIhMUFREwUiYYHBFDJScZGhsRVy0eHw/9oADAMBAAIRAxEAPwCuZRmnKJ2NmEqYrOTNRosGPxXdhORKMqHw5iVbG5aWNYRljmWdJ6xZsMoKwImy1EyGRnbFOHFhPD4m9SIkY/MBppEVWUjeBeaYmhpWB2qUhiltiKDCtYkJi9MKyTA9rBHNsnCLFvh0dTBnhLHtoE/fCxtFlyMsesAMswt7xZsNM7OM2rx7ouKFyzNLbQWclIiYnNiBEPGZxW0RmxII3jzrwNSqSFqVoqfFWOLm8TeFM1VR3oi55gGe6iK25ZD0j1ekUVjSRz8t7jQc8xstxbnFbTPOzqtYi5Fg5+KmiTLBZj0v5/SvsYlZzkfYOUZUduffYnbrYQUkr5KUq6FYTPdTi8WuTjAVjOJ+GKEMAy86Hp1B5iJsnOWpS8Vsvonb5L/hZ2o0EDOIsvem0I4KzUGZRzF3zzsml8oihsdjZOK4Rk+GwJBqYv8AkgAlikVLNZ4UGkFuGsfqAWtzb3gc0vkQqS2vgl59ONCIoE2eVJ84vfFOWuj0WeHHPSBpHrzivT+GndQx/mrfxF4rG1F0U1JqyuyMeQ1Ymzs5LDnEfE5My1K1NNxz894HyzeNFp8kph7JJOqYCRF9OFVZVV6RSctmAAGLDKzYaCKxmnJtjYw4KlneNcuQTsYgffH+c+5iTnDVckQN0H9f7xqT4E1QZl4giZS8WJpg0VMVzMv3bAxFn5qzDSNorLDdKxkJbVTJs/OyGIG0QZuYkmt4hqh84kS8ETsDFpKIDdj0vOGHWI87GFjUmPHANqpQ39PeDeF4ccoGEkurbO5Kg3p3BWp/W0C2o8kp9Ie4e4gEsUgljs97XygNNygpcppA3KsSB5g3p4wjEZfMpYGKjGM3uQ6GR4gvl+PFYKPjKi0VfLMrmlhVSBFxw+CotxC8qVhRybuWV3GYw15w9hJxJG8OZjlTse6sSstyVxSogHjg1dCpZHdWGJWHUy7xn3E0sLMtGj/cn00irZtwm8xqxMXEgsklRD4EzlsEXxHZswIaWCCFoSFqSeVAfCtfOO4zMZcx9bBwXJNGl152oVMPNJmYSUssAUcnVUVqa705UBAhWdu60M2WpFhUChNqDmaW5QU3yDFKrIfF2aS5zS+zUKgl2pzqBUdBQnaKyy0i3YOasxQWQCUDTbnQWJpcn2sI62SpiGOmq08rgG1acxYQWOaumBJVyVnLZr6wFrWL39zntKqSaUiJlfCASYGqTGkScKvY0pyhzdi9xg+aTW1kNW0EeGZrO+mtAoqa+1os2b8Io81moY9lnCZRqywa0I9DvC51VIJTVqxRwU9qjUunSaAAe4rf3juAV1SjsGobC1zsduUM5doDMJ2p9NRQNS4PXpHlVe2qtAp5VJC1tvGLmzU2qOSsxKuQJQv4ViiPJPaEEEXPLxi+486XoszV1PMeEKkZKj3oKxpxt0Kk0mmBcBIXTEPGswPdqR4CLeMhAiXh8lTmBBKLuw/milwZdPLE3BHpDeg/KfaNSn5BLPIQ3/2eT9UhvL8GVzsgYjKJbm8Kl8Ny+ggVM7QvUE0gzhJpAuTG1aHIA5WOJw+g5CJcnKEUbCES8QOpidMpp5wMtHJcMrcAOJMFpkM6jYrWnQmn9Im4SZMKygEqNIvpqDQdeVNvSHg6tVTsd+fuOYiAk9i+hiezBpStKA2Ym4rQXp4Rg1uCeKSi1x7NmnpqyXOwzGbpCi9U8ACKV9amHstkDsUD/EFCta4IHOIuMSStRJJ2NasKqQO6VK+2m8LkT6KBv/e/5xegwSyScV0TUNVYWkyVhTIOsNYSZVdoh4jFEMY6MdDuk0Y91BdAg3hQxCiARxrRw4toevpq9lbix4aZ2jaV872AA3JPIRBx+bpLmGWBroaahsT4VufpAHGZw8pCV5mh8Rv/AH9Ij4bEs41D4mAp4Vjj6tfDk2ROx9N0sM7bydUTM3zZZ2GMxUK6JihSSKsbg6f6+EVPHcRzp3dZ5rqBs5sPGDb4fVJaXpAAPUUU8zQHb0tEDLOHyz0A1MzUUVHWgqdoRfsX8Et7glQUyjNUlYbsiCWIJrSwZtq151j3D2Plyw7TJmmwA7rNqNTYaRaGMblfZ2bcDaoNLeFaH6xFwUkEvKJswqpPzC4/MRUJvcP1mljihFLz2XLB5gHUMtwfMfjE39rUFKxXMiGlWQ7ihp47H8vaHZkg1LU7ovHa0sMeSDnLwceS2yoOtMXQXJq/JNvVv6QK+7zMQwQWZjRQLA+HhAOfm4L3NL0jQ+Hk+6yVnsAZsy0lSeu7HoI4spvLN+EMz41CKruzPM5yBtbJpIYbjYgjeEZTk02ZpkqtCTRa/MTzMWLPcDO19pO+JyTUHn+UD5CEMpDEFTUX2MLSf5ElqMbg779Hp+UaGKEFWXumu9YjzkmSnGl9Qbkb08Ius+ScXL1Oumeq1B27ZBufFhFPwlGY2qK0B5HcGJK4ytGnRZbg4P0/8EmRinYGtKjkDC8Ni6ml4rGOxZkz6LqqPw8OsHsufXR+R+h5x2tFnWSLhPvwZc0K5j0S8ZiCoiL+0D4w9me0Cq/qsdfBii4dGZsdCCPQXPDUzlDQyZgbxo+WPsFSTIUncQbTDs40opYnkLxGTKTFhw2mVKF6Frseg5D8/aOZrtVHFFSHY4b3QEwuVlSe0KrTqwP0WpgNnmEJmVlGtgaEG9Kgjryr6wUTMFacVJ7l6MvKnLqTBZslAwwxLNp1TNMtWsWWm463HsKx5/UarLqFcvBrUfiml4f+SkZcs2Y47QqFBGx5ecT5WIUkAhqE01A1HTal/eCzy0qAFqtyRtWp8PAQ9gcnl4iq6xLmgVlKbB96rXlelL8+cJ02qyQlWN1YWqhcL8jknDKopV2PKiAA+pa3tArMsOVahFK7QvMs4eWhUgqy2PKhFjX2iDl+cNMNJi606ncV5i8dDTfUskcl5OUKeGMoKUTygwvszB7CZajCqxGzCWEjtS18eGujPHHfBT+JcXoCIN23PQkiggtkmVvPUKm+lieVlBLU57VivY0a5hFKkxpvDHC0wTezVRVJSFgW0/FUN4kG4tHAyXnyOT8s6+jzfBf+1/oDZfDcpmRGcAGXLcE0FS7KCoqBQAE3uKj2YwmTLOMpQ+kvqLVpSWqtpruK1NAB1MaO3BaD/gya1byoSd+5cgUEIzDgJZsuiJKVvnq1qmtgBf1gvhh5Yf8AqD8X/YyefICkhrUqCPev4GK0+PrOOkUCUv4/qsWz7QMjODnpL1agyaz51Zfyr6wOzjJ5cnD4ZqntZxppH84IJB8Kd0esZYwqTSHa7ULLDHL3f6E/LZ6l1c21d0/5uXvSDOZ4lQhl0uwuYpWW4vSaN1oR4j/aDWZ4ws66bl6Upz6Q75XHG4LtnLUU52yv5oimaihbAgt40vvB9uJZzzBOYmikaQdlC/Cog3h+E1lyZjugcuERDzDmpY+AA/CIGWcPtiJ4lU1MASEBChQPPb8TAKEoVEx6nJ8jSQQxuLxWYIjJLVVuR3xUmoBsb70iInB+NXvaARa2pYt+A4SnSkRaMmlTsVNGLButxaJ2GyKeSW1uCK0HcFz1vTbrD5Y7dtoUsC/EpU3jCc7ohQB5RIXs1JIIsRTpALJMzEzEMjAKJkw22C1PLpFyy3K2weZyu1DVmBjWoYEsTv0MU/i7hRpGPmlWAUtrXr3qn+0Z5wrtmjTKt19l04syCTiMMCtNSDuOPDlXmIznI8wKTdD2NaMIsXDWMmBZym6aQ1PlatDTz3itY9P3uulzaHxx1j+Rd2NvnaWXNR3YEajE6c+pKRD+4tHpcDqCsxOSs2XBykK8or+eIA1hEnBY6giBmWIDNGKMHvM+OdxIktCTQDeInEnaSlXqxpSt/C/KCkmcF73S8UvP82fE4kKjd0bU6i5P0+kcr6hLfNY14OrpFScmSuHctM2e8yfaXKGuZ3jZRsv+YmgEHJzHMiswFkVSUSWunTKVaU3IqTapjP8AHYx0PZh2XV3mue8QKCvXdveC3COZT5YeWjqilWmEsuqgQXI7pIP65RkxpVT/ALCNXPdOiec0cLTSp01FdiaE79Y7k2WzsXPCral2a9EX9bDr9C+H4HmMARMlm9K0fcsRzUEd78YiZ7wzMw0ppgnBgGCdyoqSXBqa8ilKePhE+OKdpCJTySVS6DZy9JxZZwVp0ruvUWmjZX8SBYn/ABLFbzzhFVRpmHqrqNWgHumm9ByNKwa4EZf3msjUyqASbmhNhXzJ9ukFp/xGOlp8cMmOpEx5Zx5Rn3B+aujqsw/FY15VuPr+MGuJZNIEcR5b2M0Mo7rXXw5lfQ7eEFc+xXaYQOeYAPnXSf6wnA9u7HLwbcyupx8gbg/LO1xoJFQh1e23+r8I13KnC46YQKk4YWHVXrTzuPeM74Hw7IrTSPiNvIf3J9otkjP8Ph3aZMmFHmoy1ALFCCoU05WUHxibUsaXlkxbpZZUuKotH7bY9mWlpRzMUgMSSZRerJ3br3Bc/OPUfgeLJzy1fRJH7yWjAMW1dqst1Es2GoLMatecs2vauy+OMKOyV58xlk0PckhNTLqAI7xIs1CL10g2vERuM8Essyu3nntG1TG7NVDiiKBSndNJa3HMsedq2r2v6oZ8OX+F/wBGRftuT/vEg03lMPOj1/OKlxmdWNwEkW7KTJJ8C3fP+lVg39o3FcnHPKMlTSUrBi1BUuVNhvTu7nrAPM0M7PSqj4NKHwEuQFb6gwvFXyGnVRlDDjUlzyDc3w3Y4k1HdfvD13+tfpBzh5QZ0vmL6T0rygvnHDXbqFbulTUGlfMHqP6QLy3LPu8xKXIejePL0h2aCx5lKPTZig3OFPs07DBTgZjH/h1JA3tQxUPs4zEtjtRUBSrkAXPqdzE7MGmiRMVTRXFH/wAta/29YAZPjRh5pmpSigg6mAF+QpvC87XyGCUqktyNUzLiRVD1X4HRRU2OoVvaw/pEZeIxVtCqaECha+o0rW219/CKNO42lMXJkv3ird11b4RQUFLWhD8aYcByJM1WIGmrLRSKXHsIlR7tGpZE+EG/tAzZ5bpPlgVEpT1pVv7xS5mPmYhJmKmtUoVXqDU0p4RBx+eNNDs7GhopPKguAPC0Q5nEEsYbsVNzNVvCgB/OM97nXg60MXxaWU5JKTfF91/IsOBnAM5Hwul+V/0ICZhI/eKBt/eOvls0Ik6jFCaaiTQ9POFywWmqrWNt/pD4Zah8bX42c/b1NBhcMKgQU+5CEYbJGrUwY+5GOktTH2YcmCbfCJK4Km0MvgawT7EmHFwRMc39oyezoLDjj4M+4qzYywZQt16n+0RuAss7Rpk1hUCig+JNT9APeD+ffZxNxGJDiYFlNdq1JU89I518+sW/LchlyJay0FFUe/UnqTGdbnLc+x1xUdqMm4qytVx0wgaZY008go2HnX2MHMFw2U1uHKHRS6ggqaVF/fbrDf2lYfs5qbAFSSfm7zH6W/8AlF9w2eylkSWev7zskBCk9+YABcbXO5h0HFN2rOfsUpuysjCT5ZIXHFixtfTqqTWgHw94nfr4RCx2Qz2ADTHmVOrQut7t3iSKEfFc1O8XibnUhGcF2HZkaistjVqqulCFNTWZLBUVPeEEMPxNK7VJQ1FnWtNDilQzAEEVUkI5oflMNUo/whPFEofC2G0zWQihl1qCACD8Nwe9Xx8IsrYcGIeGwn/iOKoTStdPIFtLHyN9hBxcJGZSa6D08YqL/mVjiTJu1w7gDvKNS+YvT1FRFKxOYD7iE3JmLTyoSfqB7xsK4CMX4ow3ZYmZh0BYrO7gG/fuoA60IgXe6zVaao0DhrDg4SVT5frU1+tYC8e4UBJdFNQWLED+VgAor1qjUHnFv4WyOZhcEBiAqEEkjUDQGlKkWrXkCd4zTj/jKTMmgyaMANBNRUlWY1tW1Caf5oKSbVDdLmjjyxk+gC5pzsef6+ohiaOR/X66wlc6lP1XqDUg+RGxhxcQhFCwI5H8jCHFrtHqY5sc/wB2Sf5kaUaef5fr8ounBeH15jiZpF2XtRvtN0svsGI8wYpmInot9Q/X6/OLf9mufp22ilpgCV/xAll9wdPoIOLZxvqmxqPKtPr/AN+RoDSR0iuZ/ggr6huwr6r+hF3GGiv8W4pJQVaVYj8bQUro5KZCxkxp8oS5VNUxK1OwGzevL3imZ5w5NwxAnyyuquk2IanQ7Rb+FEZVnhlqXlAotjUE3oPI1gb9obMow0p5hJWWSKiljTcctvpBONws6uhztZVh2qn7KirBRXUB4dYZa/ImHMO6kkfEevKJMtQxCiyg94i/tGY9FHHCPMUl/JFo4C4fw+KlYhJihpoWqgk0AI8PHnGcYXJDMdlPcUEgGm9DS0avlOZ4PD3kagXQpM1VBpStQdh09YpeBVZmIoKlNXP5Y1RklGkeT16cszm7SfsvnB+HdsD2c0AiU9F2utKgm9Iq2VFJmYuWGzEDwpaCnDUt5mMIlluwQVPQnlCpfAs1Mx11PYsxeo5HehipOzDEtowsK+6wVSWoEd7RYqgtwhdIhYnCIIJPKHkktEslDxxEc1xxZHUwogCISjP/ALWpI0SG56nX3Cn8oQnEEl8NIlpNl9qhkM2slR+7KObhTfu6YsHHWRvicKDKXUZT6iKVNNJuPK9f7Rkqyr2KknyPtX9Wi4zUHyh+L6flzffia/FN8mirLVpk5xMlvLZjM0LiNBmFpkpxpFQEZNEy9q6hfehDBYxcI8vETpstislEZw6uzDQ1U0/E76yCG2oD65g0xqAFyBfmf9/CkSshWQcQnbq5lVOuhANKGlCSOdOdekM+aL4S/ua4/SMsU5ZZJV4XL/Q1bhXMfvHb4hl0tMYEAkV7Md1TTelRc7VsNjBj7wAYqOW6uwSeNShcI3aEqACVQypYUg2LEK2kj+UG14M5bPM2Uj/MoJ89j9awE1Rz/j4ckqV0FTi4xLO3E7Fzak6i5NRYg1IB8KW9o2ZcIxilZj9mEybOmuJqKJkytaHUEJ1GlOdbcoVK2XGl2G52aPOy44mY2ns8OwqNmnMGlBvAAXvzc9IwL7o7MaC5JNq19AI+j8dlVJHZyXKaUKAWKshXSVZTY2+o3EZnwZlqy50/twBNU6VFKeduVf1WHqQu0o1+NmYzWKmhH5GFrilI5+I8IuedZWhmsrWrWhHKKhmOCaS+kk2upHP6QUZWBVEYzRyvBrg7EkYuTX4TMRQeWoEFfr9DApApFKEnmeQ9Yn4PGuxlYdWrpmDRRVFHZh3iwGokUFKk05UrBNFrs+lZ2M1UcXDCq+XL6RT+N8pmz9Lyr6RQrsTzFDB+ThCgCXJXu160tD64NjGZ8jEqM4zLJsQssTSCKIASGoygbAjpADHTmmGrszmguxJty35Rq/EuDphJpJ/lMZPOnW9KQt2uDq4Nc49xTr8gPNmlGAQ0qaRZsvQaBWKo9TO3izYFzp8oqS6F59XLJ1aXoee6OB0hjB1lLQCrtbyj2JxwlS3MWDgjGLNJJUVoCD0pBwVI50uWWfgpDKww1LRiSTXcwamYuIOqOVi7L2klsTCfvEJTDMdhDv7OaITgkHGqNoZfMDyiGFMOpg2PKKsukdOLY84QZpMSly087Q6mAUbmLolornF+NdMDM0VDVILCtVRl0vQ8qi3rGVyGWw3PQDfpUnlGnfaXiOzwgEsmrtoamxQqSQR5gHwpGUJMZaU5/Ty6RUueD0H0v7cbl7YYwGWGZMI+Uanbkqi1q+wrEq2oAKN6CJqYT7ujS630gzW6mll8hsB5nnApcaFbUeW3nyhTXJz9Zqnmm668f8iOIcbNkL2aTDocqSOoBqAeo235ARpXA2NpgZdak1f/AOxooUjhWfjFDmiKTZnrcdQBc/SL5kWXHDyElatemt6UrUk7VPWG2Jc92HbJ82HmzA8oabFMecRhDsuSTEszUjxcmKjxUnZ4iTOGzgy2PiLivpX2i8S8uJ8Ih8Q5Ak3DTEY0Oksp+VlFVPv9CYgLozHiGXqmMRfTSvrFW4rwxIDqrFe6agEhQQdzyuCL9IMT8xLUIcXXS1Tc05mLxkkkTcrxMkAEOrKrfNRAy/6jB3TsBejDCrEbkgeIt6RNyzAnWprpoa9DDRl/jEvDTbi8FOXHAcY0fR2TZiGw0ltyZaEnmTpFa+sPTMceUAeGf/KSK/8ALEEqQqy6IPE88nCzb/ymMhxLxr+dya4eaP8AA34Ri7zKwL7DXQT4ayvtZ1+dve0SnHZyyvPUR7GkEeBJJOIAArUV8qC8DMfLZpkwbAO1PcwSQtkTFYQzk0Lc0LH0gz9l4ZpxXopiPwg2nHgNdbg+RESuEsakjMpuk9zUyr6m0X4JZqsrKDzMPrIlpvECbj2POIzTTFWi6bCj5io+EQ3+1D4QMLQnVE3E2oNHEyl2vDL5x8ogbpj1Ill7USpmZMedIYM8nnHFWFhIqy6oi43DLMQowqCOfXkfSMenzGVqEgFWFe7funr6RuEvAs2ymMm49yhsPjHUigekweTb/wCrVAyXkdjyyinGL7FTc/Doy0FevM+MO8M4eTMxEtZq6gahRy11tqHMHb1iuGVSjDbnEjL8yMuYjj+VgwHkYkewJLjg3CTlrG1KRLTKabmG5ecmYisuzAMPIisNzJ7HcwfAq2yZolr4wk5gBsIgao9SJZKJE3Mj1pEDMMbplOzbBGJ8gph4pA/iKQThJ4G/ZP8A9Jii6MJNa0raNo4NwJlYOUpNSQWP/uNaegoIxeUv7z1jeeGcE64WSpu3ZrX1v+cFIsxLirL+xxU5BsHNPI3H0IgbhKlhFz+13LTKxYalO0lqx86lK/6YC8EZYs/GSEc0Quuo+ANSPWlPWC8FWbXleGKypagbIo9lEEJWXOfCJ7Y6WoooiJOzRjtaA4Kts7PykaGDNuCPpHz/AIuRSY67UYj2MbnMnE7kxnPEHAk+ZiWeUV0Oa3Pwk725xToKKYR+z7DlZcyaPiKlF8LbxUcW8wua1tUH0MaVk+WjDSAla6QST1POKLipepnPVifc1irJVEHhQg44BiQATQdTSLOmESTOOjD6nLnU7GwBNQQIpuX93Gi+0xfrSNRxPDs/EzKymCKAAW513p5QnUpOPoRlX2hJt45CmVg+h6EoAKjnbfzh6XKJ2FYLDLdBMbCVxRG0x7TBfD5K7b2ES/2Anzw7bZbmgKiFtgTE6Rk8xtxQRJ/awHwKBEebmbHdvaL4K5JQyiWt3aOmfJT4VrA1sRWEGdFWTb7J8zNm5ACKP9pWWHESO1F3k380PxD0394sxesIxEoMjKf5lI9wRFNhJJGGYfFFbG4McXfwO35wziiA53BH4+MW2Rlazsr7RB+8kTGYgfKaVHtRvQwLXAd8l14KxnaYRBW6VQ+lx9CIPaYo/wBmzsBN+Tu35azsB4kV9hF+lYdm2BgldAMZAhQQwSl5OQKsQsKBkJudRi6BtA+XhmOwJiQciZ0YGwIIv4giHnzsAdxQIhTsydt2MThE+5nzzJw/7/T1anuY+llzBEUKiiwp7WjAHwWnNdFLDEAemsEfSNmLxN1F7bKF9tOHMzsZ52AaUaePfX/9RQuGcy7Oapp8JU+zBvyPvGofaNgTMwTFd5TCZTqBUN9GJ9Ix/L/joBzEWnaI4n0PqqK9Y9aGpNQoHQAfQQsGF2MOloTSFAR0CIURMfLPZPTfS34RnjnuNGmz8K7S30qT3T+EZpJXU8tTYM6g+VbxTKsFZnlbYXFymNw4VvW1RGz4BMQAGkKpDgV1GgFtxAD7TsDIbCASkLTEZaMBsOcO8LcR4h8OJbAqZYC7U5RJxhL7Zin93BaZOTqgLT3Bc3anWFtm8tBSWvrAJ5hO5JhNYJNRVRQSx8UyfPzR25+kRu2PUww0I1RTbYxRRI1R6FaY6AYsgmkdCwqnhEyRlsx9lp4m0WrKbohiXCgnhBP7gifxJg8hcx79pSk+CXXxaL2+wd3o+e+I8sMvFTEIpRj+Nvpf1jQPsjwImS8R2hooMvfYnvGnsBaB32qYUtOXEU+MaWpyKi3uv/TE/wCzbFUkzV/xg+60/KKUqYbVxNEl5EoRQqqiIdQUAKNXI284TMzdh3RQEWNBzpFTznimdJmyiOzoJiobl30zNnMsAHSt60N6LBU2Nb9+ran7jzSKBn7P+RANCj9VdN3Hgyx/fpkqbimbckw0YQWEc7SM5qSFjzj0N1hUtgLmgF7m4HUkc6Cpp4QMnSsjdKzOeLuGsRh55xTlSrzaBkJqrX02KjkLEVFo0DATtctGNalRWoodQs1v8wYekE+KsOsyWqFgpUrMFiWGk90rTY1tzpWIukAACwUADmedSTzJJJjJps08i+5e/wDoRjk9xHx2FDypifMjL7qRGE5Fhy2KRergfUR9BJJFySAACST0AJPmbGMS4OkibmspUsrzarq5CuoV9KRvg+0NclZtYlQ4mHJsBWCZwcmX/Eep6LDU3PgopKQKOp3i6rsrc30dk5Gxux0jxh0DDyv8Z+kCZ+YO/wATE/rpEftIm5eCbW+wtiM6YiigKPDeM8lZNMXFSw6MoDFqkEWFTFww09VdS5ooIqYK5nnMqdLOhgSKGhsQK70glHcrYLai0kVjPcMZsllDaBzI6QnhqQZeHNWLktdia7bfSF4zHGWK9mJimzKekQpGcPMYBZAlLX+XytWMM4yeTrgCUZfJdcBlnhGuGi8cLRpNI4TCtYhnVHqiLKDUjK5rfy0HU2h/7pKT+JM1Hov9YEz8wd/iYn1iP2p6Rdg7Ww2+cqn8OWo8WuYh4nN3bdj5CwiBqrHDFbmWoIcM6ElzCNfhHixig6IeeZR96kNKtqN0qbahcD1uPWE8C8LvKVkmELNfvaQQ2lVqBqpa7N9ILYFKzE8WG/nB6XKWUSzFeQJ3JC1IH4w7Go02xGWTXCIOW5QTOZTNdSFFRLoNQrYl9JYcxYiJeYYCVKlOUW7UqxJZmNebMSx9TAORmM7t5k4UUnuIDcaVqanzYn2h7E46ZNp2hW3JQQoPXqTEcopUAoSbTZHUwqkK0+MOS5NxCTTY0BHpMqXNmiRMOkOhPLvEMKAEg3sT6ecFcPkTkVYhB1NoH8RZJhpssKJriYpqHWlPEEGzA267RUsbca6FTe5Uh3O5OifLIcvNmES+ztTQdyOYo1DU+PSCC5KFFZrhB05xUMpyXsJgmdqzMtaWCgVBFSALmhI9YLvNrcsSYHFBQVPkGGOSF8VshwrpIDawNQJtUgEU9QSPWMIylJq40BVrNDWUcyLinpG3FoH8L5Phpc91YfvJrOwpvRTfvdLrb/FC82dYE51ZU47OQoJ4YAjY384TWGfvIfvA2b3F9j02johkJbopj4u0mOa44ZkN08YaeYBvBBUQ+JMXKEhhMYqTTSR1BF4rnDmO1TdXa66AgVNyOnvBzNsJJxC6ZlbbEWI8oE4PhiRIcNKLW6sfrG3HqYRx7K59iXgk8m6wriJ5JhsYsgUBh1dB3rDq4NTsRGE18eSNKxbDepiTLx1dxDi5f5ROwWRPM+FCfHYepi1b4Ak4kRpnMXhPb+BiyrkeHkXntqb5Fv7/AKEL/aWF/wDTj6Qe38Re9eEA6xzXDVYXXwgQxUdhKwqvSIQ6BC6W3EIDmFaj0iFMclTNN6Ai9jWm0BMozmbNZe37pQHVY6Rv3i7Xdj/KoJuQSTSLHg8FMc91CRXfl7mCmH4YkSiZvZoL660FiRuPl57dYbC6M+VoChDtSlLU6ROwuTzXuFoOpsI82fgXSUoY7s16+Q5RExOazJnxMSOlaAegtAOkMW5hRsNh5f8AEmaj8qX+sNvnwQfupap4m7QDaePCG2xETdXRez2EMRmDzLsxPmfy5RH1xDOJhJnHrAhpUTdXrHNfhEMTW8Y93jELJVYi8IZeszGznmTGM2SAJQr3VltVmFKUN2WvmL9FKhiHi8uct2kmYZU0CgYeRAqOdNR/vCM2P5IbUKyw3LgPZzKVJ+lABSWpNBTvFnv50pEXTA7A4VlUmbNabMY1Zzz8vARI105wWKHxwUQoRcY0xx5bdYZmyWMdM68d7Qnl7/7Qyg7Ipwpjj4MgVteJ0qS7GirU+G/tBmTw8wGqe4lL03Y+kWot9EeSiqGSYK5fwzOcaiAi76mOkenODRx8mV/Blgn55lz6CB2MxzzDV21fgPIbCJSRW+T6RMRMPI+ae/slfz+sNT+IZzigoi/KlvrA43jhp0+sGtz4QFJcyO9oTCtR6Q397A3sI5+05fUQ+Olm+RbzxR4Ex0OfGPR6MhpPAtD0jCu5oqkk9I9HoJK2BKVIKy8iCXnussdK1Y+gjpx8mV/ClFz80zb0X/aPR6Dl9vQEfuVshYvNp0yzMafKthTyEQJvEMxk7MsxTpQV8q9I9HoDcx0YRfgbWeTeOmYfH1Mcj0DZdHKeUJ0nr9I9HohVClH6pHT+rR6PRCHNUKIMcj0QgsMf0BEedjCppQn6flHo9FFxVs5Kcte3vD4SnT9ecej0WRofw+GmTDpRSx8B+PSC6ZPLlAHEzQD/AMtbsfP9esdj0MSW3cIk3u2iZnEGkaZCrKXrux8z/vAubiCxqWJJ3Jqfxj0egZSYagkMs8IaeBuY5Ho0aXEsk1FlZHtjaHFxaU3gRmnECpYXPhHY9Hf/AGWEFaOXvcnyVbF51MfY0iJ28z5j7x6PREqLSs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0" y="-1851025"/>
            <a:ext cx="4171950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48680"/>
            <a:ext cx="3262362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6682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STRENGTHENING #1</a:t>
            </a:r>
            <a:endParaRPr lang="en-CA" dirty="0"/>
          </a:p>
        </p:txBody>
      </p:sp>
      <p:pic>
        <p:nvPicPr>
          <p:cNvPr id="4" name="irc_mi" descr="http://momfabfun.com/wp-content/uploads/2013/03/legraises_600x400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92896"/>
            <a:ext cx="5305473" cy="40050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26385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STRENGTHENING #2</a:t>
            </a:r>
            <a:endParaRPr lang="en-CA" dirty="0"/>
          </a:p>
        </p:txBody>
      </p:sp>
      <p:pic>
        <p:nvPicPr>
          <p:cNvPr id="4" name="irc_mi" descr="http://www.the-fitness-motivator.com/images/one-legged-squat-exercise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537520"/>
            <a:ext cx="4724871" cy="4131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2573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STRENGTHENING #3</a:t>
            </a:r>
            <a:endParaRPr lang="en-CA" dirty="0"/>
          </a:p>
        </p:txBody>
      </p:sp>
      <p:pic>
        <p:nvPicPr>
          <p:cNvPr id="4" name="irc_mi" descr="http://stealthfitness.ca/wp-content/uploads/2010/05/calf-raises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780928"/>
            <a:ext cx="3087785" cy="37340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7861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STRENGTHENING #4</a:t>
            </a:r>
            <a:endParaRPr lang="en-CA" dirty="0"/>
          </a:p>
        </p:txBody>
      </p:sp>
      <p:pic>
        <p:nvPicPr>
          <p:cNvPr id="4" name="irc_mi" descr="http://www.fithealthymoms.com/wp-content/uploads/2011/05/Lunges-Forward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80928"/>
            <a:ext cx="4741118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4113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PROPRIOCEPTION</a:t>
            </a:r>
            <a:endParaRPr lang="en-CA" dirty="0"/>
          </a:p>
        </p:txBody>
      </p:sp>
      <p:pic>
        <p:nvPicPr>
          <p:cNvPr id="4" name="irc_mi" descr="http://content.answcdn.com/main/content/img/oxford/Oxford_Sports/0199210896.blind-stork-test.1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92040"/>
            <a:ext cx="2304256" cy="40809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rc_mi" descr="http://www.womenshealthmag.com/files/images/0606_wobble_board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8179" y="2492040"/>
            <a:ext cx="3649588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27650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Works Cited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CA" u="sng" dirty="0">
                <a:hlinkClick r:id="rId2"/>
              </a:rPr>
              <a:t>http://en.wikipedia.org/wiki/Long-distance_running</a:t>
            </a:r>
            <a:endParaRPr lang="en-CA" dirty="0"/>
          </a:p>
          <a:p>
            <a:r>
              <a:rPr lang="en-CA" u="sng" dirty="0">
                <a:hlinkClick r:id="rId3"/>
              </a:rPr>
              <a:t>http://www.theatlantic.com/international/archive/2012/04/why-kenyans-make-such-great-runners-a-story-of-genes-and-cultures/256015/</a:t>
            </a:r>
            <a:endParaRPr lang="en-CA" dirty="0"/>
          </a:p>
          <a:p>
            <a:r>
              <a:rPr lang="en-CA" u="sng" dirty="0">
                <a:hlinkClick r:id="rId4"/>
              </a:rPr>
              <a:t>http://en.wikipedia.org/wiki/Anterior_compartment_syndrome_of_the_lower_leg</a:t>
            </a:r>
            <a:endParaRPr lang="en-CA" dirty="0"/>
          </a:p>
          <a:p>
            <a:r>
              <a:rPr lang="en-CA" u="sng" dirty="0">
                <a:hlinkClick r:id="rId5"/>
              </a:rPr>
              <a:t>http://www.runnersworld.com/tag/compartment-syndrome</a:t>
            </a:r>
            <a:endParaRPr lang="en-CA" dirty="0"/>
          </a:p>
          <a:p>
            <a:r>
              <a:rPr lang="en-CA" u="sng" dirty="0">
                <a:hlinkClick r:id="rId6"/>
              </a:rPr>
              <a:t>http://www.sportsinjuryclinic.net/sport-injuries/ankle-achilles-shin-pain/anterior-compartment-syndrome</a:t>
            </a:r>
            <a:endParaRPr lang="en-CA" dirty="0"/>
          </a:p>
          <a:p>
            <a:r>
              <a:rPr lang="en-CA" u="sng" dirty="0">
                <a:hlinkClick r:id="rId7"/>
              </a:rPr>
              <a:t>http://www.youtube.com/watch?v=XrOgDCZ4GUo</a:t>
            </a:r>
            <a:r>
              <a:rPr lang="en-CA" u="sng" dirty="0"/>
              <a:t> </a:t>
            </a:r>
            <a:endParaRPr lang="en-CA" dirty="0"/>
          </a:p>
          <a:p>
            <a:r>
              <a:rPr lang="en-CA" u="sng" dirty="0">
                <a:hlinkClick r:id="rId8"/>
              </a:rPr>
              <a:t>www.uwhealth.org</a:t>
            </a:r>
            <a:endParaRPr lang="en-CA" dirty="0"/>
          </a:p>
          <a:p>
            <a:r>
              <a:rPr lang="en-CA" u="sng" dirty="0">
                <a:hlinkClick r:id="rId9"/>
              </a:rPr>
              <a:t>www.orthoinfo.aaos.org</a:t>
            </a:r>
            <a:endParaRPr lang="en-CA" dirty="0"/>
          </a:p>
          <a:p>
            <a:r>
              <a:rPr lang="en-CA" u="sng" dirty="0">
                <a:hlinkClick r:id="rId10"/>
              </a:rPr>
              <a:t>http://www.scoi.com/ankle.php</a:t>
            </a:r>
            <a:endParaRPr lang="en-CA" dirty="0"/>
          </a:p>
          <a:p>
            <a:r>
              <a:rPr lang="en-CA" u="sng" dirty="0">
                <a:hlinkClick r:id="rId11"/>
              </a:rPr>
              <a:t>http://en.wikipedia.org/wiki/Achilles_tendon</a:t>
            </a:r>
            <a:endParaRPr lang="en-CA" dirty="0"/>
          </a:p>
          <a:p>
            <a:r>
              <a:rPr lang="en-CA" u="sng" dirty="0">
                <a:hlinkClick r:id="rId12"/>
              </a:rPr>
              <a:t>http://livewell.jillianmichaels.com/stretches-tibialis-anterior-muscle-4656.html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30056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History and Societal Factors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400" dirty="0" smtClean="0"/>
              <a:t>No official “start”, has always been a basic human function and life skill</a:t>
            </a:r>
          </a:p>
          <a:p>
            <a:r>
              <a:rPr lang="en-CA" sz="2400" dirty="0" smtClean="0"/>
              <a:t>In prehistoric times, running was the sole method of hunting (persistence hunting)</a:t>
            </a:r>
          </a:p>
          <a:p>
            <a:r>
              <a:rPr lang="en-CA" sz="2400" dirty="0" smtClean="0"/>
              <a:t>In ancient history, running was for religious ceremonies, sport and the delivery of messages</a:t>
            </a:r>
          </a:p>
          <a:p>
            <a:r>
              <a:rPr lang="en-CA" sz="2400" dirty="0" smtClean="0"/>
              <a:t>Marathon is based on the legend of </a:t>
            </a:r>
            <a:r>
              <a:rPr lang="en-CA" sz="2400" dirty="0" err="1" smtClean="0"/>
              <a:t>Phillipides</a:t>
            </a:r>
            <a:endParaRPr lang="en-CA" sz="2400" dirty="0" smtClean="0"/>
          </a:p>
          <a:p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720126"/>
            <a:ext cx="3573760" cy="2137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95966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Worldwide competition since very early on</a:t>
            </a:r>
          </a:p>
          <a:p>
            <a:r>
              <a:rPr lang="en-CA" dirty="0" smtClean="0"/>
              <a:t>Middle distance events Athens 1896 (400m, 800m, 1500m) </a:t>
            </a:r>
          </a:p>
          <a:p>
            <a:r>
              <a:rPr lang="en-CA" dirty="0" smtClean="0"/>
              <a:t>Longer distance events </a:t>
            </a:r>
            <a:r>
              <a:rPr lang="en-CA" dirty="0"/>
              <a:t>S</a:t>
            </a:r>
            <a:r>
              <a:rPr lang="en-CA" dirty="0" smtClean="0"/>
              <a:t>tockholm 1912 (5000m, 10,000m) </a:t>
            </a:r>
            <a:endParaRPr lang="en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5157192"/>
            <a:ext cx="306705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0509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Very universal</a:t>
            </a:r>
          </a:p>
          <a:p>
            <a:r>
              <a:rPr lang="en-CA" dirty="0" smtClean="0"/>
              <a:t>Recreational, amateur or professional</a:t>
            </a:r>
          </a:p>
          <a:p>
            <a:r>
              <a:rPr lang="en-CA" dirty="0" smtClean="0"/>
              <a:t>Requires next to no equipment-ideal for people of all economic classes</a:t>
            </a:r>
            <a:endParaRPr lang="en-C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21088"/>
            <a:ext cx="2677640" cy="228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197785"/>
            <a:ext cx="3243027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034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Motor Learning and Development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2120" y="1844824"/>
            <a:ext cx="3491880" cy="4572000"/>
          </a:xfrm>
        </p:spPr>
        <p:txBody>
          <a:bodyPr/>
          <a:lstStyle/>
          <a:p>
            <a:r>
              <a:rPr lang="en-CA" dirty="0" smtClean="0"/>
              <a:t>PRELIMINARY MOVEMENT </a:t>
            </a:r>
          </a:p>
          <a:p>
            <a:r>
              <a:rPr lang="en-CA" sz="1800" dirty="0" smtClean="0"/>
              <a:t>Right foot </a:t>
            </a:r>
            <a:r>
              <a:rPr lang="en-CA" sz="1800" dirty="0" err="1" smtClean="0"/>
              <a:t>midfoot</a:t>
            </a:r>
            <a:endParaRPr lang="en-CA" sz="1800" dirty="0" smtClean="0"/>
          </a:p>
          <a:p>
            <a:r>
              <a:rPr lang="en-CA" sz="1800" dirty="0" smtClean="0"/>
              <a:t>Centre of gravity forward</a:t>
            </a:r>
          </a:p>
          <a:p>
            <a:r>
              <a:rPr lang="en-CA" sz="1800" dirty="0" smtClean="0"/>
              <a:t>Left arm bent</a:t>
            </a:r>
          </a:p>
          <a:p>
            <a:r>
              <a:rPr lang="en-CA" sz="1800" dirty="0" smtClean="0"/>
              <a:t>Back bent slightly forward</a:t>
            </a:r>
            <a:endParaRPr lang="en-CA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5037768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43657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112" y="1844824"/>
            <a:ext cx="3117032" cy="4644008"/>
          </a:xfrm>
        </p:spPr>
        <p:txBody>
          <a:bodyPr/>
          <a:lstStyle/>
          <a:p>
            <a:r>
              <a:rPr lang="en-CA" dirty="0" smtClean="0"/>
              <a:t>BACKSWING MOVEMENT</a:t>
            </a:r>
          </a:p>
          <a:p>
            <a:r>
              <a:rPr lang="en-CA" sz="1800" dirty="0" smtClean="0"/>
              <a:t>Driving forward</a:t>
            </a:r>
          </a:p>
          <a:p>
            <a:r>
              <a:rPr lang="en-CA" sz="1800" dirty="0" smtClean="0"/>
              <a:t>Centre of gravity lowered</a:t>
            </a:r>
          </a:p>
          <a:p>
            <a:r>
              <a:rPr lang="en-CA" sz="1800" dirty="0" smtClean="0"/>
              <a:t>Hip and knee in flexion</a:t>
            </a:r>
            <a:endParaRPr lang="en-CA" sz="18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475252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6234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112" y="1908872"/>
            <a:ext cx="3384376" cy="4609984"/>
          </a:xfrm>
        </p:spPr>
        <p:txBody>
          <a:bodyPr/>
          <a:lstStyle/>
          <a:p>
            <a:r>
              <a:rPr lang="en-CA" dirty="0" smtClean="0"/>
              <a:t>FORCE-PRODUCTION MOVEMENT</a:t>
            </a:r>
          </a:p>
          <a:p>
            <a:r>
              <a:rPr lang="en-CA" sz="1800" dirty="0" smtClean="0"/>
              <a:t>Taking a step</a:t>
            </a:r>
          </a:p>
          <a:p>
            <a:r>
              <a:rPr lang="en-CA" sz="1800" dirty="0" smtClean="0"/>
              <a:t>Quick kinetic chain</a:t>
            </a:r>
          </a:p>
          <a:p>
            <a:r>
              <a:rPr lang="en-CA" sz="1800" dirty="0" smtClean="0"/>
              <a:t>Plantar flexion of the right ankle</a:t>
            </a:r>
          </a:p>
          <a:p>
            <a:r>
              <a:rPr lang="en-CA" sz="1800" dirty="0" smtClean="0"/>
              <a:t>Flex of the knee</a:t>
            </a:r>
          </a:p>
          <a:p>
            <a:r>
              <a:rPr lang="en-CA" sz="1800" dirty="0" smtClean="0"/>
              <a:t>Flex of the hip</a:t>
            </a:r>
          </a:p>
          <a:p>
            <a:r>
              <a:rPr lang="en-CA" sz="1800" dirty="0" smtClean="0"/>
              <a:t>Opposite arm in swing</a:t>
            </a:r>
          </a:p>
          <a:p>
            <a:endParaRPr lang="en-CA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4824536" cy="5538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7780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224</TotalTime>
  <Words>602</Words>
  <Application>Microsoft Office PowerPoint</Application>
  <PresentationFormat>On-screen Show (4:3)</PresentationFormat>
  <Paragraphs>126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Verve</vt:lpstr>
      <vt:lpstr>Anterior Compartment Syndrome  Distance Running</vt:lpstr>
      <vt:lpstr>Overview</vt:lpstr>
      <vt:lpstr>Distance Running</vt:lpstr>
      <vt:lpstr>History and Societal Factors</vt:lpstr>
      <vt:lpstr>Slide 5</vt:lpstr>
      <vt:lpstr>Slide 6</vt:lpstr>
      <vt:lpstr>Motor Learning and Development</vt:lpstr>
      <vt:lpstr>Slide 8</vt:lpstr>
      <vt:lpstr>Slide 9</vt:lpstr>
      <vt:lpstr>Slide 10</vt:lpstr>
      <vt:lpstr>Slide 11</vt:lpstr>
      <vt:lpstr>Slide 12</vt:lpstr>
      <vt:lpstr>Anatomy and Physiology Chronic In jury</vt:lpstr>
      <vt:lpstr>Slide 14</vt:lpstr>
      <vt:lpstr>Slide 15</vt:lpstr>
      <vt:lpstr>Slide 16</vt:lpstr>
      <vt:lpstr>Slide 17</vt:lpstr>
      <vt:lpstr>Biomechanics </vt:lpstr>
      <vt:lpstr>Slide 19</vt:lpstr>
      <vt:lpstr>Slide 20</vt:lpstr>
      <vt:lpstr>Slide 21</vt:lpstr>
      <vt:lpstr>Slide 22</vt:lpstr>
      <vt:lpstr>Rehabilitation and Injury Prevention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Anterior Compartment Syndrome  Distance Running</dc:title>
  <dc:creator>Des Hickey</dc:creator>
  <cp:lastModifiedBy>ICT</cp:lastModifiedBy>
  <cp:revision>12</cp:revision>
  <dcterms:created xsi:type="dcterms:W3CDTF">2014-01-09T00:18:46Z</dcterms:created>
  <dcterms:modified xsi:type="dcterms:W3CDTF">2014-01-10T16:33:03Z</dcterms:modified>
</cp:coreProperties>
</file>